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90" r:id="rId3"/>
    <p:sldId id="382" r:id="rId4"/>
    <p:sldId id="383" r:id="rId5"/>
    <p:sldId id="384" r:id="rId6"/>
    <p:sldId id="385" r:id="rId7"/>
    <p:sldId id="386" r:id="rId8"/>
    <p:sldId id="295" r:id="rId9"/>
  </p:sldIdLst>
  <p:sldSz cx="12192000" cy="6858000"/>
  <p:notesSz cx="6858000" cy="9144000"/>
  <p:defaultTextStyle>
    <a:defPPr>
      <a:defRPr lang="de-CH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1" userDrawn="1">
          <p15:clr>
            <a:srgbClr val="A4A3A4"/>
          </p15:clr>
        </p15:guide>
        <p15:guide id="2" orient="horz" pos="852" userDrawn="1">
          <p15:clr>
            <a:srgbClr val="A4A3A4"/>
          </p15:clr>
        </p15:guide>
        <p15:guide id="3" pos="10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groscope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181E"/>
    <a:srgbClr val="A01E32"/>
    <a:srgbClr val="FFFF00"/>
    <a:srgbClr val="FFFF99"/>
    <a:srgbClr val="7F7F7F"/>
    <a:srgbClr val="F0F5FD"/>
    <a:srgbClr val="E8F0F8"/>
    <a:srgbClr val="E6E6E6"/>
    <a:srgbClr val="DDDDDD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81925" autoAdjust="0"/>
  </p:normalViewPr>
  <p:slideViewPr>
    <p:cSldViewPr snapToGrid="0" showGuides="1">
      <p:cViewPr varScale="1">
        <p:scale>
          <a:sx n="116" d="100"/>
          <a:sy n="116" d="100"/>
        </p:scale>
        <p:origin x="773" y="77"/>
      </p:cViewPr>
      <p:guideLst>
        <p:guide orient="horz" pos="251"/>
        <p:guide orient="horz" pos="852"/>
        <p:guide pos="1041"/>
      </p:guideLst>
    </p:cSldViewPr>
  </p:slideViewPr>
  <p:notesTextViewPr>
    <p:cViewPr>
      <p:scale>
        <a:sx n="75" d="100"/>
        <a:sy n="75" d="100"/>
      </p:scale>
      <p:origin x="0" y="0"/>
    </p:cViewPr>
  </p:notesTextViewPr>
  <p:notesViewPr>
    <p:cSldViewPr snapToGrid="0" showGuides="1">
      <p:cViewPr varScale="1">
        <p:scale>
          <a:sx n="91" d="100"/>
          <a:sy n="91" d="100"/>
        </p:scale>
        <p:origin x="-23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GB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GB"/>
          </a:p>
        </p:txBody>
      </p:sp>
      <p:sp>
        <p:nvSpPr>
          <p:cNvPr id="204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GB"/>
          </a:p>
        </p:txBody>
      </p:sp>
      <p:sp>
        <p:nvSpPr>
          <p:cNvPr id="204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D3ECDC1-EDF1-4AFC-A2D1-F3CDC2C7E573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89182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CH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CH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CH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4CBAC4B-7279-4E25-A284-0BE6F5B9A6DD}" type="slidenum">
              <a:rPr lang="de-CH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3324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13525" cy="3721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CBAC4B-7279-4E25-A284-0BE6F5B9A6DD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75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CBAC4B-7279-4E25-A284-0BE6F5B9A6DD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69486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CBAC4B-7279-4E25-A284-0BE6F5B9A6DD}" type="slidenum">
              <a:rPr lang="de-CH" smtClean="0"/>
              <a:pPr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5777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729317" y="2320925"/>
            <a:ext cx="9906000" cy="2773363"/>
          </a:xfrm>
        </p:spPr>
        <p:txBody>
          <a:bodyPr/>
          <a:lstStyle>
            <a:lvl1pPr>
              <a:defRPr sz="5200"/>
            </a:lvl1pPr>
          </a:lstStyle>
          <a:p>
            <a:pPr lvl="0"/>
            <a:r>
              <a:rPr lang="de-DE" noProof="0"/>
              <a:t>Titelmasterformat durch Klicken bearbeiten</a:t>
            </a:r>
            <a:endParaRPr lang="en-GB" noProof="0" dirty="0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739900" y="5594354"/>
            <a:ext cx="9906000" cy="511175"/>
          </a:xfrm>
        </p:spPr>
        <p:txBody>
          <a:bodyPr/>
          <a:lstStyle>
            <a:lvl1pPr marL="0" indent="0">
              <a:buFontTx/>
              <a:buNone/>
              <a:defRPr sz="2000" baseline="0"/>
            </a:lvl1pPr>
          </a:lstStyle>
          <a:p>
            <a:pPr lvl="0"/>
            <a:r>
              <a:rPr lang="de-DE" noProof="0" dirty="0"/>
              <a:t>Datum</a:t>
            </a:r>
            <a:endParaRPr lang="en-GB" noProof="0" dirty="0"/>
          </a:p>
        </p:txBody>
      </p:sp>
      <p:sp>
        <p:nvSpPr>
          <p:cNvPr id="8" name="Text Box 53"/>
          <p:cNvSpPr txBox="1">
            <a:spLocks noChangeArrowheads="1"/>
          </p:cNvSpPr>
          <p:nvPr userDrawn="1"/>
        </p:nvSpPr>
        <p:spPr bwMode="auto">
          <a:xfrm>
            <a:off x="1742400" y="6218242"/>
            <a:ext cx="587760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CH" sz="900" dirty="0"/>
              <a:t>www.agroscope.ch I </a:t>
            </a:r>
            <a:r>
              <a:rPr lang="de-CH" sz="900" dirty="0" err="1">
                <a:effectLst/>
              </a:rPr>
              <a:t>good</a:t>
            </a:r>
            <a:r>
              <a:rPr lang="de-CH" sz="900" dirty="0">
                <a:effectLst/>
              </a:rPr>
              <a:t> </a:t>
            </a:r>
            <a:r>
              <a:rPr lang="de-CH" sz="900" dirty="0" err="1">
                <a:effectLst/>
              </a:rPr>
              <a:t>food</a:t>
            </a:r>
            <a:r>
              <a:rPr lang="de-CH" sz="900" dirty="0">
                <a:effectLst/>
              </a:rPr>
              <a:t>, </a:t>
            </a:r>
            <a:r>
              <a:rPr lang="de-CH" sz="900" dirty="0" err="1">
                <a:effectLst/>
              </a:rPr>
              <a:t>healthy</a:t>
            </a:r>
            <a:r>
              <a:rPr lang="de-CH" sz="900" dirty="0">
                <a:effectLst/>
              </a:rPr>
              <a:t> </a:t>
            </a:r>
            <a:r>
              <a:rPr lang="de-CH" sz="900" dirty="0" err="1">
                <a:effectLst/>
              </a:rPr>
              <a:t>environment</a:t>
            </a:r>
            <a:endParaRPr lang="fr-FR" sz="900" dirty="0">
              <a:effectLst/>
            </a:endParaRPr>
          </a:p>
          <a:p>
            <a:pPr marL="0" marR="0" indent="0" algn="l" defTabSz="914377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FR" sz="900" dirty="0">
              <a:effectLst/>
            </a:endParaRPr>
          </a:p>
          <a:p>
            <a:pPr>
              <a:spcBef>
                <a:spcPct val="50000"/>
              </a:spcBef>
            </a:pPr>
            <a:endParaRPr lang="de-CH" sz="900" dirty="0"/>
          </a:p>
        </p:txBody>
      </p:sp>
      <p:pic>
        <p:nvPicPr>
          <p:cNvPr id="9" name="Picture 37" descr="Logo_CMYK_pos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0" y="381600"/>
            <a:ext cx="19970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7" descr="rotbalken_Agroscope_PPT_S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29845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Box 32"/>
          <p:cNvSpPr txBox="1">
            <a:spLocks noChangeArrowheads="1"/>
          </p:cNvSpPr>
          <p:nvPr userDrawn="1"/>
        </p:nvSpPr>
        <p:spPr bwMode="auto">
          <a:xfrm>
            <a:off x="6081599" y="384289"/>
            <a:ext cx="3581400" cy="449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05000"/>
              </a:lnSpc>
              <a:spcBef>
                <a:spcPct val="50000"/>
              </a:spcBef>
            </a:pPr>
            <a:r>
              <a:rPr lang="en-US" sz="800" dirty="0"/>
              <a:t>Federal Department of Economic Affairs,</a:t>
            </a:r>
            <a:br>
              <a:rPr lang="en-US" sz="800" dirty="0"/>
            </a:br>
            <a:r>
              <a:rPr lang="en-US" sz="800" dirty="0"/>
              <a:t>Education and Research EAER</a:t>
            </a:r>
          </a:p>
          <a:p>
            <a:pPr>
              <a:lnSpc>
                <a:spcPct val="105000"/>
              </a:lnSpc>
              <a:spcBef>
                <a:spcPct val="50000"/>
              </a:spcBef>
            </a:pPr>
            <a:r>
              <a:rPr lang="en-US" sz="800" b="1" dirty="0"/>
              <a:t>Agroscope 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80640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28000" y="331253"/>
            <a:ext cx="9948333" cy="989013"/>
          </a:xfrm>
        </p:spPr>
        <p:txBody>
          <a:bodyPr/>
          <a:lstStyle>
            <a:lvl1pPr>
              <a:lnSpc>
                <a:spcPts val="3500"/>
              </a:lnSpc>
              <a:defRPr/>
            </a:lvl1pPr>
          </a:lstStyle>
          <a:p>
            <a:r>
              <a:rPr lang="de-DE"/>
              <a:t>Titelmasterformat durch Klicken bearbeiten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28000" y="1286463"/>
            <a:ext cx="9963151" cy="4545012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619995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714500" y="1449390"/>
            <a:ext cx="4878917" cy="45450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796624" y="1449390"/>
            <a:ext cx="4881033" cy="45450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48443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6082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1986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Text Box 25"/>
          <p:cNvSpPr txBox="1">
            <a:spLocks noChangeArrowheads="1"/>
          </p:cNvSpPr>
          <p:nvPr/>
        </p:nvSpPr>
        <p:spPr bwMode="auto">
          <a:xfrm>
            <a:off x="711200" y="304803"/>
            <a:ext cx="68072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CA" sz="2400"/>
          </a:p>
        </p:txBody>
      </p:sp>
      <p:sp>
        <p:nvSpPr>
          <p:cNvPr id="1051" name="Rectangle 27"/>
          <p:cNvSpPr>
            <a:spLocks noGrp="1" noChangeArrowheads="1"/>
          </p:cNvSpPr>
          <p:nvPr>
            <p:ph type="title"/>
          </p:nvPr>
        </p:nvSpPr>
        <p:spPr bwMode="auto">
          <a:xfrm>
            <a:off x="1728000" y="334577"/>
            <a:ext cx="9948333" cy="989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Le </a:t>
            </a:r>
            <a:r>
              <a:rPr lang="en-GB" dirty="0" err="1"/>
              <a:t>titre peut être simple </a:t>
            </a:r>
            <a:r>
              <a:rPr lang="en-GB" dirty="0"/>
              <a:t>ou </a:t>
            </a:r>
            <a:r>
              <a:rPr lang="en-GB" dirty="0" err="1"/>
              <a:t>double.</a:t>
            </a:r>
            <a:endParaRPr lang="en-GB" dirty="0"/>
          </a:p>
        </p:txBody>
      </p:sp>
      <p:sp>
        <p:nvSpPr>
          <p:cNvPr id="1052" name="Rectangle 28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28000" y="1449390"/>
            <a:ext cx="9963151" cy="4545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Cliquez sur le bouton</a:t>
            </a:r>
            <a:r>
              <a:rPr lang="en-GB" dirty="0"/>
              <a:t>, pour </a:t>
            </a:r>
            <a:r>
              <a:rPr lang="en-GB" dirty="0" err="1"/>
              <a:t>modifier la forme </a:t>
            </a:r>
            <a:r>
              <a:rPr lang="en-GB" dirty="0"/>
              <a:t>du </a:t>
            </a:r>
            <a:r>
              <a:rPr lang="en-GB" dirty="0" err="1"/>
              <a:t>texte du discours.</a:t>
            </a:r>
            <a:endParaRPr lang="en-GB" dirty="0"/>
          </a:p>
          <a:p>
            <a:pPr lvl="1"/>
            <a:r>
              <a:rPr lang="en-GB" dirty="0" err="1"/>
              <a:t>Zweite Ebene</a:t>
            </a:r>
            <a:endParaRPr lang="en-GB" dirty="0"/>
          </a:p>
          <a:p>
            <a:pPr lvl="2"/>
            <a:r>
              <a:rPr lang="en-GB" dirty="0" err="1"/>
              <a:t>Dritte Ebene</a:t>
            </a:r>
            <a:endParaRPr lang="en-GB" dirty="0"/>
          </a:p>
          <a:p>
            <a:pPr lvl="3"/>
            <a:r>
              <a:rPr lang="en-GB" dirty="0" err="1"/>
              <a:t>Vierte Ebene</a:t>
            </a:r>
            <a:endParaRPr lang="en-GB" dirty="0"/>
          </a:p>
          <a:p>
            <a:pPr lvl="4"/>
            <a:r>
              <a:rPr lang="en-GB" dirty="0" err="1"/>
              <a:t>Fünfte Ebene</a:t>
            </a:r>
            <a:endParaRPr lang="en-GB" dirty="0"/>
          </a:p>
        </p:txBody>
      </p:sp>
      <p:sp>
        <p:nvSpPr>
          <p:cNvPr id="1064" name="Line 40"/>
          <p:cNvSpPr>
            <a:spLocks noChangeShapeType="1"/>
          </p:cNvSpPr>
          <p:nvPr/>
        </p:nvSpPr>
        <p:spPr bwMode="auto">
          <a:xfrm flipH="1">
            <a:off x="1728000" y="6048375"/>
            <a:ext cx="99949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fr-CH" sz="2400"/>
          </a:p>
        </p:txBody>
      </p:sp>
      <p:sp>
        <p:nvSpPr>
          <p:cNvPr id="1073" name="Text Box 49"/>
          <p:cNvSpPr txBox="1">
            <a:spLocks noChangeArrowheads="1"/>
          </p:cNvSpPr>
          <p:nvPr/>
        </p:nvSpPr>
        <p:spPr bwMode="auto">
          <a:xfrm>
            <a:off x="8585200" y="6127753"/>
            <a:ext cx="3022600" cy="145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 algn="r">
              <a:lnSpc>
                <a:spcPct val="105000"/>
              </a:lnSpc>
              <a:spcBef>
                <a:spcPct val="50000"/>
              </a:spcBef>
            </a:pPr>
            <a:fld id="{46710109-66D9-4269-ADFB-6DC9820E2C14}" type="slidenum">
              <a:rPr lang="de-CH" sz="900"/>
              <a:t>‹#›</a:t>
            </a:fld>
            <a:endParaRPr lang="de-CH" sz="900"/>
          </a:p>
        </p:txBody>
      </p:sp>
      <p:pic>
        <p:nvPicPr>
          <p:cNvPr id="11" name="Picture 37" descr="Logo_CMYK_pos"/>
          <p:cNvPicPr>
            <a:picLocks noChangeAspect="1" noChangeArrowheads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295"/>
          <a:stretch/>
        </p:blipFill>
        <p:spPr bwMode="auto">
          <a:xfrm>
            <a:off x="1080000" y="381600"/>
            <a:ext cx="353586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47" descr="rotbalken_Agroscope_PPT_S2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29845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Box 56"/>
          <p:cNvSpPr txBox="1">
            <a:spLocks noChangeArrowheads="1"/>
          </p:cNvSpPr>
          <p:nvPr userDrawn="1"/>
        </p:nvSpPr>
        <p:spPr bwMode="auto">
          <a:xfrm>
            <a:off x="1634828" y="6045866"/>
            <a:ext cx="5883572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900" b="1" kern="1200" dirty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Méthodes de phénotypage dans le cadre de l'examen des </a:t>
            </a:r>
            <a:r>
              <a:rPr lang="en-GB" sz="900" b="1" kern="1200" dirty="0" err="1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variétés</a:t>
            </a:r>
            <a:endParaRPr lang="en-US" sz="900" b="1" kern="1200" dirty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2" r:id="rId4"/>
    <p:sldLayoutId id="2147483654" r:id="rId5"/>
    <p:sldLayoutId id="2147483655" r:id="rId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5pPr>
      <a:lvl6pPr marL="45718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6pPr>
      <a:lvl7pPr marL="91437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7pPr>
      <a:lvl8pPr marL="137156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8pPr>
      <a:lvl9pPr marL="182875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</a:defRPr>
      </a:lvl9pPr>
    </p:titleStyle>
    <p:bodyStyle>
      <a:lvl1pPr marL="177796" indent="-177796" algn="l" rtl="0" eaLnBrk="1" fontAlgn="base" hangingPunct="1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357179" indent="-177796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2100">
          <a:solidFill>
            <a:schemeClr val="tx1"/>
          </a:solidFill>
          <a:latin typeface="+mn-lt"/>
        </a:defRPr>
      </a:lvl2pPr>
      <a:lvl3pPr marL="534975" indent="-176209" algn="l" rtl="0" eaLnBrk="1" fontAlgn="base" hangingPunct="1">
        <a:spcBef>
          <a:spcPct val="20000"/>
        </a:spcBef>
        <a:spcAft>
          <a:spcPct val="0"/>
        </a:spcAft>
        <a:buClr>
          <a:srgbClr val="B2B2B2"/>
        </a:buClr>
        <a:buFont typeface="Wingdings" panose="05000000000000000000" pitchFamily="2" charset="2"/>
        <a:buChar char="§"/>
        <a:defRPr sz="2100">
          <a:solidFill>
            <a:schemeClr val="tx1"/>
          </a:solidFill>
          <a:latin typeface="+mn-lt"/>
        </a:defRPr>
      </a:lvl3pPr>
      <a:lvl4pPr marL="714357" indent="-177796" algn="l" rtl="0" eaLnBrk="1" fontAlgn="base" hangingPunct="1">
        <a:spcBef>
          <a:spcPct val="20000"/>
        </a:spcBef>
        <a:spcAft>
          <a:spcPct val="0"/>
        </a:spcAft>
        <a:buClr>
          <a:srgbClr val="C0C0C0"/>
        </a:buClr>
        <a:buFont typeface="Wingdings" panose="05000000000000000000" pitchFamily="2" charset="2"/>
        <a:buChar char="§"/>
        <a:defRPr sz="2100">
          <a:solidFill>
            <a:schemeClr val="tx1"/>
          </a:solidFill>
          <a:latin typeface="+mn-lt"/>
        </a:defRPr>
      </a:lvl4pPr>
      <a:lvl5pPr marL="900091" indent="-184146" algn="l" rtl="0" eaLnBrk="1" fontAlgn="base" hangingPunct="1">
        <a:spcBef>
          <a:spcPct val="20000"/>
        </a:spcBef>
        <a:spcAft>
          <a:spcPct val="0"/>
        </a:spcAft>
        <a:buClr>
          <a:srgbClr val="DDDDDD"/>
        </a:buClr>
        <a:buFont typeface="Wingdings" panose="05000000000000000000" pitchFamily="2" charset="2"/>
        <a:buChar char="§"/>
        <a:defRPr sz="2100">
          <a:solidFill>
            <a:schemeClr val="tx1"/>
          </a:solidFill>
          <a:latin typeface="+mn-lt"/>
        </a:defRPr>
      </a:lvl5pPr>
      <a:lvl6pPr marL="1357279" indent="-184146" algn="l" rtl="0" eaLnBrk="1" fontAlgn="base" hangingPunct="1">
        <a:spcBef>
          <a:spcPct val="20000"/>
        </a:spcBef>
        <a:spcAft>
          <a:spcPct val="0"/>
        </a:spcAft>
        <a:buClr>
          <a:srgbClr val="DDDDDD"/>
        </a:buClr>
        <a:buChar char="•"/>
        <a:defRPr sz="2100">
          <a:solidFill>
            <a:schemeClr val="tx1"/>
          </a:solidFill>
          <a:latin typeface="+mn-lt"/>
        </a:defRPr>
      </a:lvl6pPr>
      <a:lvl7pPr marL="1814468" indent="-184146" algn="l" rtl="0" eaLnBrk="1" fontAlgn="base" hangingPunct="1">
        <a:spcBef>
          <a:spcPct val="20000"/>
        </a:spcBef>
        <a:spcAft>
          <a:spcPct val="0"/>
        </a:spcAft>
        <a:buClr>
          <a:srgbClr val="DDDDDD"/>
        </a:buClr>
        <a:buChar char="•"/>
        <a:defRPr sz="2100">
          <a:solidFill>
            <a:schemeClr val="tx1"/>
          </a:solidFill>
          <a:latin typeface="+mn-lt"/>
        </a:defRPr>
      </a:lvl7pPr>
      <a:lvl8pPr marL="2271657" indent="-184146" algn="l" rtl="0" eaLnBrk="1" fontAlgn="base" hangingPunct="1">
        <a:spcBef>
          <a:spcPct val="20000"/>
        </a:spcBef>
        <a:spcAft>
          <a:spcPct val="0"/>
        </a:spcAft>
        <a:buClr>
          <a:srgbClr val="DDDDDD"/>
        </a:buClr>
        <a:buChar char="•"/>
        <a:defRPr sz="2100">
          <a:solidFill>
            <a:schemeClr val="tx1"/>
          </a:solidFill>
          <a:latin typeface="+mn-lt"/>
        </a:defRPr>
      </a:lvl8pPr>
      <a:lvl9pPr marL="2728845" indent="-184146" algn="l" rtl="0" eaLnBrk="1" fontAlgn="base" hangingPunct="1">
        <a:spcBef>
          <a:spcPct val="20000"/>
        </a:spcBef>
        <a:spcAft>
          <a:spcPct val="0"/>
        </a:spcAft>
        <a:buClr>
          <a:srgbClr val="DDDDDD"/>
        </a:buClr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>
            <a:extLst>
              <a:ext uri="{FF2B5EF4-FFF2-40B4-BE49-F238E27FC236}">
                <a16:creationId xmlns:a16="http://schemas.microsoft.com/office/drawing/2014/main" id="{D8176D2F-D72E-1CBF-DEA3-DF05F30A3A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711" y="1086793"/>
            <a:ext cx="10304063" cy="5136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>
              <a:lnSpc>
                <a:spcPct val="90000"/>
              </a:lnSpc>
            </a:pPr>
            <a:r>
              <a:rPr lang="fr-CH" sz="2600" b="1" dirty="0">
                <a:solidFill>
                  <a:srgbClr val="C00000"/>
                </a:solidFill>
                <a:latin typeface="Trebuchet MS" panose="020B0603020202020204" pitchFamily="34" charset="0"/>
                <a:ea typeface="+mj-ea"/>
                <a:cs typeface="+mj-cs"/>
              </a:rPr>
              <a:t>Module 5- Concept for a final CAS project</a:t>
            </a:r>
            <a:endParaRPr lang="en-US" sz="2000" b="1" dirty="0"/>
          </a:p>
          <a:p>
            <a:pPr>
              <a:lnSpc>
                <a:spcPct val="90000"/>
              </a:lnSpc>
            </a:pPr>
            <a:endParaRPr lang="en-US" sz="2000" b="1" dirty="0"/>
          </a:p>
          <a:p>
            <a:pPr>
              <a:lnSpc>
                <a:spcPct val="90000"/>
              </a:lnSpc>
            </a:pPr>
            <a:endParaRPr lang="en-US" sz="2000" b="1" dirty="0"/>
          </a:p>
          <a:p>
            <a:pPr>
              <a:lnSpc>
                <a:spcPct val="90000"/>
              </a:lnSpc>
            </a:pPr>
            <a:endParaRPr lang="en-US" sz="2000" b="1" dirty="0"/>
          </a:p>
          <a:p>
            <a:pPr>
              <a:lnSpc>
                <a:spcPct val="90000"/>
              </a:lnSpc>
            </a:pPr>
            <a:endParaRPr lang="en-US" sz="2000" b="1" dirty="0"/>
          </a:p>
          <a:p>
            <a:pPr algn="ctr">
              <a:lnSpc>
                <a:spcPct val="90000"/>
              </a:lnSpc>
            </a:pPr>
            <a:endParaRPr lang="en-US" sz="2000" b="1" dirty="0">
              <a:latin typeface="Trebuchet MS" panose="020B0603020202020204" pitchFamily="34" charset="0"/>
            </a:endParaRPr>
          </a:p>
          <a:p>
            <a:pPr algn="ctr">
              <a:lnSpc>
                <a:spcPct val="90000"/>
              </a:lnSpc>
            </a:pPr>
            <a:endParaRPr lang="en-US" sz="1600" b="1" dirty="0">
              <a:latin typeface="Trebuchet MS" panose="020B0603020202020204" pitchFamily="34" charset="0"/>
            </a:endParaRPr>
          </a:p>
          <a:p>
            <a:pPr marL="90488" algn="ctr" eaLnBrk="1" hangingPunct="1">
              <a:lnSpc>
                <a:spcPct val="90000"/>
              </a:lnSpc>
              <a:tabLst>
                <a:tab pos="7445375" algn="l"/>
                <a:tab pos="8434388" algn="l"/>
              </a:tabLst>
            </a:pPr>
            <a:endParaRPr lang="en-US" sz="1800" dirty="0">
              <a:latin typeface="Trebuchet MS" panose="020B0603020202020204" pitchFamily="34" charset="0"/>
            </a:endParaRPr>
          </a:p>
          <a:p>
            <a:pPr marL="90488" algn="ctr" eaLnBrk="1" hangingPunct="1">
              <a:lnSpc>
                <a:spcPct val="90000"/>
              </a:lnSpc>
              <a:tabLst>
                <a:tab pos="7445375" algn="l"/>
                <a:tab pos="8434388" algn="l"/>
              </a:tabLst>
            </a:pPr>
            <a:endParaRPr lang="en-US" sz="1800" dirty="0">
              <a:latin typeface="Trebuchet MS" panose="020B0603020202020204" pitchFamily="34" charset="0"/>
            </a:endParaRPr>
          </a:p>
          <a:p>
            <a:pPr marL="90488" algn="ctr" eaLnBrk="1" hangingPunct="1">
              <a:lnSpc>
                <a:spcPct val="90000"/>
              </a:lnSpc>
              <a:tabLst>
                <a:tab pos="7445375" algn="l"/>
                <a:tab pos="8434388" algn="l"/>
              </a:tabLst>
            </a:pPr>
            <a:endParaRPr lang="en-US" sz="1800" dirty="0">
              <a:latin typeface="Trebuchet MS" panose="020B0603020202020204" pitchFamily="34" charset="0"/>
            </a:endParaRPr>
          </a:p>
          <a:p>
            <a:pPr marL="90488" algn="ctr" eaLnBrk="1" hangingPunct="1">
              <a:lnSpc>
                <a:spcPct val="90000"/>
              </a:lnSpc>
              <a:tabLst>
                <a:tab pos="7445375" algn="l"/>
                <a:tab pos="8434388" algn="l"/>
              </a:tabLst>
            </a:pPr>
            <a:endParaRPr lang="en-US" sz="1800" dirty="0">
              <a:latin typeface="Trebuchet MS" panose="020B0603020202020204" pitchFamily="34" charset="0"/>
            </a:endParaRPr>
          </a:p>
          <a:p>
            <a:pPr marL="90488" algn="ctr" eaLnBrk="1" hangingPunct="1">
              <a:lnSpc>
                <a:spcPct val="90000"/>
              </a:lnSpc>
              <a:tabLst>
                <a:tab pos="7445375" algn="l"/>
                <a:tab pos="8434388" algn="l"/>
              </a:tabLst>
            </a:pPr>
            <a:endParaRPr lang="en-US" sz="1800" dirty="0">
              <a:latin typeface="Trebuchet MS" panose="020B0603020202020204" pitchFamily="34" charset="0"/>
            </a:endParaRPr>
          </a:p>
          <a:p>
            <a:pPr marL="90488" algn="ctr" eaLnBrk="1" hangingPunct="1">
              <a:lnSpc>
                <a:spcPct val="90000"/>
              </a:lnSpc>
              <a:tabLst>
                <a:tab pos="7445375" algn="l"/>
                <a:tab pos="8434388" algn="l"/>
              </a:tabLst>
            </a:pPr>
            <a:endParaRPr lang="en-US" sz="1200" dirty="0">
              <a:latin typeface="Trebuchet MS" panose="020B0603020202020204" pitchFamily="34" charset="0"/>
            </a:endParaRPr>
          </a:p>
          <a:p>
            <a:pPr marL="90488" algn="ctr" eaLnBrk="1" hangingPunct="1">
              <a:tabLst>
                <a:tab pos="7445375" algn="l"/>
                <a:tab pos="8434388" algn="l"/>
              </a:tabLst>
            </a:pPr>
            <a:endParaRPr lang="en-US" sz="1500" u="sng" dirty="0">
              <a:latin typeface="Trebuchet MS" panose="020B0603020202020204" pitchFamily="34" charset="0"/>
            </a:endParaRPr>
          </a:p>
          <a:p>
            <a:pPr marL="90488" algn="ctr" eaLnBrk="1" hangingPunct="1">
              <a:tabLst>
                <a:tab pos="7445375" algn="l"/>
                <a:tab pos="8434388" algn="l"/>
              </a:tabLst>
            </a:pPr>
            <a:endParaRPr lang="en-US" sz="1500" u="sng" dirty="0">
              <a:latin typeface="Trebuchet MS" panose="020B0603020202020204" pitchFamily="34" charset="0"/>
            </a:endParaRPr>
          </a:p>
          <a:p>
            <a:pPr marL="90488" algn="ctr" eaLnBrk="1" hangingPunct="1">
              <a:tabLst>
                <a:tab pos="7445375" algn="l"/>
                <a:tab pos="8434388" algn="l"/>
              </a:tabLst>
            </a:pPr>
            <a:endParaRPr lang="en-US" sz="1500" u="sng" dirty="0">
              <a:latin typeface="Trebuchet MS" panose="020B0603020202020204" pitchFamily="34" charset="0"/>
            </a:endParaRPr>
          </a:p>
          <a:p>
            <a:pPr marL="90488" algn="ctr" eaLnBrk="1" hangingPunct="1">
              <a:tabLst>
                <a:tab pos="7445375" algn="l"/>
                <a:tab pos="8434388" algn="l"/>
              </a:tabLst>
            </a:pPr>
            <a:endParaRPr lang="en-US" sz="1500" u="sng" dirty="0">
              <a:latin typeface="Trebuchet MS" panose="020B0603020202020204" pitchFamily="34" charset="0"/>
            </a:endParaRPr>
          </a:p>
          <a:p>
            <a:pPr marL="90488" algn="ctr" eaLnBrk="1" hangingPunct="1">
              <a:tabLst>
                <a:tab pos="7445375" algn="l"/>
                <a:tab pos="8434388" algn="l"/>
              </a:tabLst>
            </a:pPr>
            <a:endParaRPr lang="en-US" sz="1500" u="sng" dirty="0">
              <a:latin typeface="Trebuchet MS" panose="020B0603020202020204" pitchFamily="34" charset="0"/>
            </a:endParaRPr>
          </a:p>
          <a:p>
            <a:pPr marL="90488" algn="ctr" eaLnBrk="1" hangingPunct="1">
              <a:tabLst>
                <a:tab pos="7445375" algn="l"/>
                <a:tab pos="8434388" algn="l"/>
              </a:tabLst>
            </a:pPr>
            <a:endParaRPr lang="en-US" sz="1500" u="sng" dirty="0">
              <a:latin typeface="Trebuchet MS" panose="020B0603020202020204" pitchFamily="34" charset="0"/>
            </a:endParaRPr>
          </a:p>
          <a:p>
            <a:pPr marL="90488" algn="ctr" eaLnBrk="1" hangingPunct="1">
              <a:lnSpc>
                <a:spcPts val="2200"/>
              </a:lnSpc>
              <a:tabLst>
                <a:tab pos="7445375" algn="l"/>
                <a:tab pos="8434388" algn="l"/>
              </a:tabLst>
            </a:pPr>
            <a:r>
              <a:rPr lang="en-US" sz="1500" dirty="0">
                <a:latin typeface="Trebuchet MS" panose="020B0603020202020204" pitchFamily="34" charset="0"/>
              </a:rPr>
              <a:t>Nicolas Vuille-dit-Bille</a:t>
            </a:r>
            <a:endParaRPr lang="en-US" sz="1600" dirty="0">
              <a:latin typeface="Trebuchet MS" panose="020B0603020202020204" pitchFamily="34" charset="0"/>
            </a:endParaRPr>
          </a:p>
          <a:p>
            <a:pPr algn="ctr">
              <a:lnSpc>
                <a:spcPct val="90000"/>
              </a:lnSpc>
            </a:pPr>
            <a:r>
              <a:rPr lang="en-US" sz="1600" b="1" dirty="0">
                <a:solidFill>
                  <a:srgbClr val="FF0000"/>
                </a:solidFill>
                <a:latin typeface="Trebuchet MS" panose="020B0603020202020204" pitchFamily="34" charset="0"/>
              </a:rPr>
              <a:t> </a:t>
            </a:r>
          </a:p>
          <a:p>
            <a:pPr algn="ctr">
              <a:lnSpc>
                <a:spcPct val="90000"/>
              </a:lnSpc>
            </a:pPr>
            <a:r>
              <a:rPr lang="en-US" sz="2000" b="1" dirty="0">
                <a:solidFill>
                  <a:srgbClr val="FF0000"/>
                </a:solidFill>
                <a:latin typeface="Trebuchet MS" panose="020B0603020202020204" pitchFamily="34" charset="0"/>
              </a:rPr>
              <a:t>								</a:t>
            </a:r>
          </a:p>
          <a:p>
            <a:pPr algn="ctr">
              <a:lnSpc>
                <a:spcPct val="90000"/>
              </a:lnSpc>
            </a:pPr>
            <a:endParaRPr lang="en-US" sz="2000" b="1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</a:pPr>
            <a:endParaRPr lang="en-US" sz="2000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850" y="1605632"/>
            <a:ext cx="3785965" cy="415294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6643" y="1607227"/>
            <a:ext cx="5074703" cy="334269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6643" y="2952257"/>
            <a:ext cx="2458183" cy="2832659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1346" y="1605632"/>
            <a:ext cx="1904677" cy="2116307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6225" y="3358377"/>
            <a:ext cx="2060011" cy="2400196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76236" y="2851924"/>
            <a:ext cx="2469787" cy="29066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225F31C-DF55-2A84-D66D-5C0135F1A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2903" y="329614"/>
            <a:ext cx="10515600" cy="1325563"/>
          </a:xfrm>
        </p:spPr>
        <p:txBody>
          <a:bodyPr/>
          <a:lstStyle/>
          <a:p>
            <a:r>
              <a:rPr lang="en-GB" dirty="0"/>
              <a:t>SMART objectives</a:t>
            </a:r>
            <a:endParaRPr lang="aa-ET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A574932-E9B9-2AFF-03B1-DF88E3C8C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37" y="984194"/>
            <a:ext cx="11111142" cy="1156765"/>
          </a:xfrm>
        </p:spPr>
        <p:txBody>
          <a:bodyPr/>
          <a:lstStyle/>
          <a:p>
            <a:pPr algn="just"/>
            <a:r>
              <a:rPr lang="en-GB" sz="1600" dirty="0"/>
              <a:t> Predict winter wheat nitrogen (N) status in different environments and at different crop stages using hyperspectral indicators (spectral vegetation indices) in order to optimize N fertilization strategy (economic and environmental cost), crop yield and grain quality (recommendation to farmers).</a:t>
            </a:r>
          </a:p>
          <a:p>
            <a:pPr marL="0" indent="0" algn="just">
              <a:buNone/>
            </a:pPr>
            <a:endParaRPr lang="en-GB" sz="1600" dirty="0"/>
          </a:p>
          <a:p>
            <a:pPr algn="just"/>
            <a:r>
              <a:rPr lang="en-GB" sz="1600" dirty="0"/>
              <a:t>The prediction should perform accurately at 3 hierarchical levels:</a:t>
            </a:r>
          </a:p>
          <a:p>
            <a:pPr marL="0" indent="0" algn="just">
              <a:buNone/>
            </a:pPr>
            <a:endParaRPr lang="en-GB" sz="1600" dirty="0"/>
          </a:p>
          <a:p>
            <a:pPr algn="just"/>
            <a:endParaRPr lang="en-GB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37F05-46C0-C320-EC0A-63110486097B}"/>
              </a:ext>
            </a:extLst>
          </p:cNvPr>
          <p:cNvSpPr txBox="1"/>
          <p:nvPr/>
        </p:nvSpPr>
        <p:spPr>
          <a:xfrm>
            <a:off x="638996" y="3510527"/>
            <a:ext cx="4657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2) Field (spatial heterogeneity) </a:t>
            </a:r>
            <a:endParaRPr lang="en-C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B8EF04-41B1-4FD1-42A2-59019357C48B}"/>
              </a:ext>
            </a:extLst>
          </p:cNvPr>
          <p:cNvSpPr txBox="1"/>
          <p:nvPr/>
        </p:nvSpPr>
        <p:spPr>
          <a:xfrm>
            <a:off x="330242" y="2441084"/>
            <a:ext cx="68402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1) Site (soil N status and climatic condition)</a:t>
            </a:r>
            <a:endParaRPr lang="en-CH" dirty="0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C6BDBC65-1F3E-AB16-DAAC-E07DE85954AE}"/>
              </a:ext>
            </a:extLst>
          </p:cNvPr>
          <p:cNvSpPr/>
          <p:nvPr/>
        </p:nvSpPr>
        <p:spPr bwMode="auto">
          <a:xfrm>
            <a:off x="3614569" y="2962691"/>
            <a:ext cx="427597" cy="407862"/>
          </a:xfrm>
          <a:prstGeom prst="downArrow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H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8046268-A1EC-3DF6-1019-D3688E1F8A4E}"/>
              </a:ext>
            </a:extLst>
          </p:cNvPr>
          <p:cNvSpPr/>
          <p:nvPr/>
        </p:nvSpPr>
        <p:spPr bwMode="auto">
          <a:xfrm>
            <a:off x="3604430" y="4234444"/>
            <a:ext cx="427597" cy="407862"/>
          </a:xfrm>
          <a:prstGeom prst="downArrow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H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CEEE91-5729-81FC-F179-E0B037D4475F}"/>
              </a:ext>
            </a:extLst>
          </p:cNvPr>
          <p:cNvSpPr txBox="1"/>
          <p:nvPr/>
        </p:nvSpPr>
        <p:spPr>
          <a:xfrm>
            <a:off x="768721" y="4836082"/>
            <a:ext cx="5867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3) Wheat variety (N use efficiency (NUE)) </a:t>
            </a:r>
            <a:endParaRPr lang="en-CH" dirty="0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6013962E-92C9-A37B-E442-429756E74646}"/>
              </a:ext>
            </a:extLst>
          </p:cNvPr>
          <p:cNvSpPr/>
          <p:nvPr/>
        </p:nvSpPr>
        <p:spPr bwMode="auto">
          <a:xfrm rot="16200000">
            <a:off x="7076621" y="2287157"/>
            <a:ext cx="427597" cy="700374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H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AFC946-128E-DCCA-3F9B-37ED90BC05EF}"/>
              </a:ext>
            </a:extLst>
          </p:cNvPr>
          <p:cNvSpPr txBox="1"/>
          <p:nvPr/>
        </p:nvSpPr>
        <p:spPr>
          <a:xfrm>
            <a:off x="7640606" y="2403211"/>
            <a:ext cx="4551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e.g. Site 1 needs more N than Site 2</a:t>
            </a:r>
            <a:endParaRPr lang="en-CH" sz="2000" dirty="0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553E2917-6702-5BC0-36B2-3DA3AEAC312D}"/>
              </a:ext>
            </a:extLst>
          </p:cNvPr>
          <p:cNvSpPr/>
          <p:nvPr/>
        </p:nvSpPr>
        <p:spPr bwMode="auto">
          <a:xfrm rot="16200000">
            <a:off x="6180425" y="3157624"/>
            <a:ext cx="427597" cy="1289369"/>
          </a:xfrm>
          <a:prstGeom prst="downArrow">
            <a:avLst/>
          </a:prstGeom>
          <a:solidFill>
            <a:srgbClr val="ED181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H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DCE88A-B93C-9B56-0834-6735D69AF684}"/>
              </a:ext>
            </a:extLst>
          </p:cNvPr>
          <p:cNvSpPr txBox="1"/>
          <p:nvPr/>
        </p:nvSpPr>
        <p:spPr>
          <a:xfrm>
            <a:off x="7232744" y="3525885"/>
            <a:ext cx="5113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e.g. One part of the field needs more N than the other part</a:t>
            </a:r>
            <a:endParaRPr lang="en-CH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EAD0B6-2AF8-4CDC-D524-B3D37968D799}"/>
              </a:ext>
            </a:extLst>
          </p:cNvPr>
          <p:cNvSpPr txBox="1"/>
          <p:nvPr/>
        </p:nvSpPr>
        <p:spPr>
          <a:xfrm>
            <a:off x="7232744" y="4712972"/>
            <a:ext cx="5113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e.g. This specific variety needs more N because it as lower NUE</a:t>
            </a:r>
            <a:endParaRPr lang="en-CH" sz="2000" dirty="0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BDBE4B6F-51F9-DA39-770C-15DE13F1BBCE}"/>
              </a:ext>
            </a:extLst>
          </p:cNvPr>
          <p:cNvSpPr/>
          <p:nvPr/>
        </p:nvSpPr>
        <p:spPr bwMode="auto">
          <a:xfrm rot="16200000">
            <a:off x="6825110" y="4699693"/>
            <a:ext cx="427597" cy="700374"/>
          </a:xfrm>
          <a:prstGeom prst="down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H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07FA2D5-4010-FB91-BCAB-835DB3CB4992}"/>
              </a:ext>
            </a:extLst>
          </p:cNvPr>
          <p:cNvSpPr txBox="1">
            <a:spLocks/>
          </p:cNvSpPr>
          <p:nvPr/>
        </p:nvSpPr>
        <p:spPr bwMode="auto">
          <a:xfrm>
            <a:off x="838652" y="5562318"/>
            <a:ext cx="11111142" cy="578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77796" indent="-177796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179" indent="-17779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2pPr>
            <a:lvl3pPr marL="534975" indent="-176209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B2B2B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3pPr>
            <a:lvl4pPr marL="714357" indent="-17779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4pPr>
            <a:lvl5pPr marL="900091" indent="-18414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DDDDDD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  <a:latin typeface="+mn-lt"/>
              </a:defRPr>
            </a:lvl5pPr>
            <a:lvl6pPr marL="1357279" indent="-18414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DDDDDD"/>
              </a:buClr>
              <a:buChar char="•"/>
              <a:defRPr sz="1800">
                <a:solidFill>
                  <a:schemeClr val="tx1"/>
                </a:solidFill>
                <a:latin typeface="+mn-lt"/>
              </a:defRPr>
            </a:lvl6pPr>
            <a:lvl7pPr marL="1814468" indent="-18414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DDDDDD"/>
              </a:buClr>
              <a:buChar char="•"/>
              <a:defRPr sz="1800">
                <a:solidFill>
                  <a:schemeClr val="tx1"/>
                </a:solidFill>
                <a:latin typeface="+mn-lt"/>
              </a:defRPr>
            </a:lvl7pPr>
            <a:lvl8pPr marL="2271657" indent="-18414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DDDDDD"/>
              </a:buClr>
              <a:buChar char="•"/>
              <a:defRPr sz="1800">
                <a:solidFill>
                  <a:schemeClr val="tx1"/>
                </a:solidFill>
                <a:latin typeface="+mn-lt"/>
              </a:defRPr>
            </a:lvl8pPr>
            <a:lvl9pPr marL="2728845" indent="-184146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DDDDDD"/>
              </a:buClr>
              <a:buChar char="•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 algn="just"/>
            <a:r>
              <a:rPr lang="en-GB" sz="1400" kern="0" dirty="0"/>
              <a:t>At the end, a selection of specific spectral band should allow the model to predict accurate amount of N to apply at specific environment, field and variety level in order to optimize fertilization application (maximum grain yield for minimum N loss) </a:t>
            </a:r>
          </a:p>
          <a:p>
            <a:pPr algn="just"/>
            <a:endParaRPr lang="en-GB" sz="1600" kern="0" dirty="0"/>
          </a:p>
        </p:txBody>
      </p:sp>
    </p:spTree>
    <p:extLst>
      <p:ext uri="{BB962C8B-B14F-4D97-AF65-F5344CB8AC3E}">
        <p14:creationId xmlns:p14="http://schemas.microsoft.com/office/powerpoint/2010/main" val="1190259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A3398E4-1228-3465-B63C-36366D8BC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2903" y="329615"/>
            <a:ext cx="10515600" cy="801874"/>
          </a:xfrm>
        </p:spPr>
        <p:txBody>
          <a:bodyPr/>
          <a:lstStyle/>
          <a:p>
            <a:r>
              <a:rPr lang="en-GB" dirty="0"/>
              <a:t>Planned data</a:t>
            </a:r>
            <a:endParaRPr lang="aa-ET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C208A47-5798-0283-2631-97127523E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810" y="669873"/>
            <a:ext cx="5641175" cy="5518254"/>
          </a:xfrm>
          <a:prstGeom prst="rect">
            <a:avLst/>
          </a:prstGeom>
        </p:spPr>
      </p:pic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1E0015-B00D-BB3A-9D3A-2B616D361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328" y="1713431"/>
            <a:ext cx="4977121" cy="4351338"/>
          </a:xfrm>
        </p:spPr>
        <p:txBody>
          <a:bodyPr>
            <a:normAutofit fontScale="55000" lnSpcReduction="20000"/>
          </a:bodyPr>
          <a:lstStyle/>
          <a:p>
            <a:r>
              <a:rPr lang="en-GB" dirty="0"/>
              <a:t>5 winter wheat varieties</a:t>
            </a:r>
          </a:p>
          <a:p>
            <a:pPr marL="0" indent="0">
              <a:buNone/>
            </a:pPr>
            <a:r>
              <a:rPr lang="en-GB" dirty="0"/>
              <a:t> </a:t>
            </a:r>
          </a:p>
          <a:p>
            <a:r>
              <a:rPr lang="en-GB" dirty="0"/>
              <a:t>2 years: 2021 to 2022</a:t>
            </a:r>
          </a:p>
          <a:p>
            <a:endParaRPr lang="en-GB" dirty="0"/>
          </a:p>
          <a:p>
            <a:r>
              <a:rPr lang="en-GB" dirty="0"/>
              <a:t>3 sites: </a:t>
            </a:r>
            <a:r>
              <a:rPr lang="en-GB" dirty="0" err="1"/>
              <a:t>Changins</a:t>
            </a:r>
            <a:r>
              <a:rPr lang="en-GB" dirty="0"/>
              <a:t>, </a:t>
            </a:r>
            <a:r>
              <a:rPr lang="en-GB" dirty="0" err="1"/>
              <a:t>Goumoens</a:t>
            </a:r>
            <a:r>
              <a:rPr lang="en-GB" dirty="0"/>
              <a:t> and </a:t>
            </a:r>
            <a:r>
              <a:rPr lang="en-GB" dirty="0" err="1"/>
              <a:t>Reckenholz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3 main treatments: none, reduced and conventional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Measurement to estimate varieties performance: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Grain yield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Straw yield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Grain protein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Other physiological parameters (harvest index, leaf area index, chlorophyll content, canopy cover…)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b="1" dirty="0">
                <a:solidFill>
                  <a:srgbClr val="7030A0"/>
                </a:solidFill>
              </a:rPr>
              <a:t>Hyperspectral data</a:t>
            </a:r>
          </a:p>
          <a:p>
            <a:endParaRPr lang="aa-ET" dirty="0"/>
          </a:p>
        </p:txBody>
      </p:sp>
    </p:spTree>
    <p:extLst>
      <p:ext uri="{BB962C8B-B14F-4D97-AF65-F5344CB8AC3E}">
        <p14:creationId xmlns:p14="http://schemas.microsoft.com/office/powerpoint/2010/main" val="74273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CADBF4A-4446-529F-00F0-105481D5F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415" y="228042"/>
            <a:ext cx="10515600" cy="476260"/>
          </a:xfrm>
        </p:spPr>
        <p:txBody>
          <a:bodyPr/>
          <a:lstStyle/>
          <a:p>
            <a:r>
              <a:rPr lang="en-GB" dirty="0"/>
              <a:t>Data quality</a:t>
            </a:r>
            <a:endParaRPr lang="aa-E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2C57E7-7D9A-7740-D735-BE84F32C8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0416" y="436688"/>
            <a:ext cx="6186530" cy="49243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117E68-B0BA-5F13-0BB8-4E0A4C597411}"/>
              </a:ext>
            </a:extLst>
          </p:cNvPr>
          <p:cNvSpPr txBox="1"/>
          <p:nvPr/>
        </p:nvSpPr>
        <p:spPr>
          <a:xfrm>
            <a:off x="6623950" y="5375704"/>
            <a:ext cx="54986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1600" dirty="0"/>
              <a:t>Remove bands with aberrant values :  &lt;0 or &gt;1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GB" sz="1600" dirty="0"/>
              <a:t>Remove bands with 0 value</a:t>
            </a:r>
            <a:endParaRPr lang="en-CH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7F5381-042A-FD78-9BAE-782E7DCAAC97}"/>
              </a:ext>
            </a:extLst>
          </p:cNvPr>
          <p:cNvSpPr txBox="1"/>
          <p:nvPr/>
        </p:nvSpPr>
        <p:spPr>
          <a:xfrm>
            <a:off x="8150071" y="456742"/>
            <a:ext cx="16035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600" b="1" dirty="0">
                <a:solidFill>
                  <a:srgbClr val="FF0000"/>
                </a:solidFill>
              </a:rPr>
              <a:t>FIELD DATA</a:t>
            </a:r>
            <a:endParaRPr lang="en-CH" sz="1600" b="1" dirty="0">
              <a:solidFill>
                <a:srgbClr val="FF0000"/>
              </a:solidFill>
            </a:endParaRPr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74AC0598-C1F8-6583-99E4-1238F874F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982" y="1318200"/>
            <a:ext cx="5117911" cy="40428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68C4B0-D409-E81D-413B-56ED7BD849E8}"/>
              </a:ext>
            </a:extLst>
          </p:cNvPr>
          <p:cNvSpPr txBox="1"/>
          <p:nvPr/>
        </p:nvSpPr>
        <p:spPr>
          <a:xfrm>
            <a:off x="2311508" y="935928"/>
            <a:ext cx="1339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600" b="1" dirty="0">
                <a:solidFill>
                  <a:srgbClr val="FF0000"/>
                </a:solidFill>
              </a:rPr>
              <a:t>THEORY</a:t>
            </a:r>
            <a:endParaRPr lang="en-CH" sz="16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7ADE53-F1A5-7914-CFFF-E123E73D2DE6}"/>
              </a:ext>
            </a:extLst>
          </p:cNvPr>
          <p:cNvSpPr txBox="1"/>
          <p:nvPr/>
        </p:nvSpPr>
        <p:spPr>
          <a:xfrm>
            <a:off x="695743" y="5361015"/>
            <a:ext cx="51179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CH" sz="800" dirty="0"/>
              <a:t>Thenkabail, P. S., Mariotto, I., Gumma, M. K., Middleton, E. M., Landis, D. R., &amp; Huemmrich, K. F. (2013). Selection of hyperspectral narrowbands (HNBs) and composition of hyperspectral twoband vegetation indices (HVIs) for biophysical characterization and discrimination of crop types using field reflectance and Hyperion/EO-1 data. IEEE Journal of Selected Topics in Applied Earth Observations and Remote Sensing, 6(2), 427‑439. https://doi.org/10.1109/JSTARS.2013.2252601</a:t>
            </a:r>
            <a:endParaRPr lang="en-CH" sz="800" dirty="0"/>
          </a:p>
        </p:txBody>
      </p:sp>
    </p:spTree>
    <p:extLst>
      <p:ext uri="{BB962C8B-B14F-4D97-AF65-F5344CB8AC3E}">
        <p14:creationId xmlns:p14="http://schemas.microsoft.com/office/powerpoint/2010/main" val="290844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FC157-714F-7044-EE83-200C6CEB5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Methods</a:t>
            </a:r>
            <a:endParaRPr lang="en-CH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2CEB28-528E-0B1E-3129-CCFF10A73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1866" y="1253331"/>
            <a:ext cx="871366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Unsupervised learning</a:t>
            </a:r>
          </a:p>
          <a:p>
            <a:r>
              <a:rPr lang="en-GB" dirty="0"/>
              <a:t> Data exploration and features selection with PCA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Supervised learning</a:t>
            </a:r>
          </a:p>
          <a:p>
            <a:r>
              <a:rPr lang="en-GB" dirty="0"/>
              <a:t> Random forest</a:t>
            </a:r>
          </a:p>
          <a:p>
            <a:r>
              <a:rPr lang="fr-CH" dirty="0"/>
              <a:t> Partial least square (PLS)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CH" dirty="0"/>
              <a:t> Not covered in the course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CH" dirty="0"/>
              <a:t> Best approach to deal with hyperspectral data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CH" dirty="0"/>
              <a:t> Performs dimensionality reduction and handles multicollinearity</a:t>
            </a:r>
            <a:endParaRPr lang="en-GB" dirty="0"/>
          </a:p>
          <a:p>
            <a:endParaRPr lang="en-GB" dirty="0"/>
          </a:p>
          <a:p>
            <a:endParaRPr lang="aa-ET" dirty="0"/>
          </a:p>
        </p:txBody>
      </p:sp>
    </p:spTree>
    <p:extLst>
      <p:ext uri="{BB962C8B-B14F-4D97-AF65-F5344CB8AC3E}">
        <p14:creationId xmlns:p14="http://schemas.microsoft.com/office/powerpoint/2010/main" val="147014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3C33B-8A6A-7E93-0F60-08D5252BF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Performance metrics (PLS)</a:t>
            </a:r>
            <a:endParaRPr lang="en-CH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3D1ED2-E908-EB99-FFC5-2E682514D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2131" y="1023086"/>
            <a:ext cx="8963642" cy="5002744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 Root Mean Squared Error (RMSE)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 Model error with same unit as the response variable</a:t>
            </a:r>
          </a:p>
          <a:p>
            <a:pPr marL="0" indent="0">
              <a:buNone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 Compare Mean Absolute Error (MAE) and </a:t>
            </a:r>
            <a:r>
              <a:rPr lang="fr-CH" sz="1800" b="1" dirty="0"/>
              <a:t>Mean Squared Error (MSE)</a:t>
            </a:r>
            <a:endParaRPr lang="en-GB" sz="1800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 MAE: less sensitive to </a:t>
            </a:r>
            <a:r>
              <a:rPr lang="en-GB" sz="1800" dirty="0" err="1"/>
              <a:t>ouliers</a:t>
            </a:r>
            <a:endParaRPr lang="en-GB" sz="1800" dirty="0"/>
          </a:p>
          <a:p>
            <a:pPr marL="0" indent="0">
              <a:buNone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GB" sz="1800" b="1" kern="100" baseline="30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GB" sz="1800" b="1" kern="100" baseline="30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GB" sz="1800" b="1" dirty="0"/>
              <a:t>(Coefficient of Determination) or adjusted </a:t>
            </a:r>
            <a:r>
              <a:rPr lang="en-GB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GB" sz="1800" b="1" kern="1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 Proportion of variance in the response variable predictable from the predictors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 Adjusted </a:t>
            </a:r>
            <a:r>
              <a:rPr lang="en-GB" sz="18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GB" sz="1800" kern="100" baseline="30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  </a:t>
            </a:r>
            <a:r>
              <a:rPr lang="en-GB" sz="1800" dirty="0"/>
              <a:t>penalizes the inclusion of irrelevant predictors (more realistic in this context</a:t>
            </a:r>
          </a:p>
          <a:p>
            <a:pPr marL="0" indent="0">
              <a:buNone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 Cross-Validation Metrics: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 </a:t>
            </a:r>
            <a:r>
              <a:rPr lang="en-GB" sz="1800" kern="100" dirty="0">
                <a:ea typeface="Calibri" panose="020F0502020204030204" pitchFamily="34" charset="0"/>
                <a:cs typeface="Times New Roman" panose="02020603050405020304" pitchFamily="18" charset="0"/>
              </a:rPr>
              <a:t>Q</a:t>
            </a:r>
            <a:r>
              <a:rPr lang="en-GB" sz="1800" kern="100" baseline="30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GB" sz="1800" dirty="0"/>
              <a:t>: similar to </a:t>
            </a:r>
            <a:r>
              <a:rPr lang="en-GB" sz="18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GB" sz="1800" kern="100" baseline="30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 </a:t>
            </a:r>
            <a:r>
              <a:rPr lang="en-GB" sz="1800" dirty="0"/>
              <a:t>but on unseen data</a:t>
            </a:r>
            <a:r>
              <a:rPr lang="en-GB" sz="1800" kern="100" baseline="30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</a:p>
          <a:p>
            <a:pPr marL="0" indent="0">
              <a:buNone/>
            </a:pPr>
            <a:r>
              <a:rPr lang="en-GB" sz="1800" kern="100" baseline="30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                   </a:t>
            </a: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Predicted Residual Sum of Squares (PRESS):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 Sum of squared prediction errors from cross-validation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 Lower PRESS indicates better predictive performance</a:t>
            </a:r>
          </a:p>
        </p:txBody>
      </p:sp>
    </p:spTree>
    <p:extLst>
      <p:ext uri="{BB962C8B-B14F-4D97-AF65-F5344CB8AC3E}">
        <p14:creationId xmlns:p14="http://schemas.microsoft.com/office/powerpoint/2010/main" val="2448537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EDD0790-8964-A130-85C4-F86DEAF1B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8000" y="334577"/>
            <a:ext cx="9948333" cy="989013"/>
          </a:xfrm>
        </p:spPr>
        <p:txBody>
          <a:bodyPr/>
          <a:lstStyle/>
          <a:p>
            <a:r>
              <a:rPr lang="fr-CH" dirty="0"/>
              <a:t>Other performance metrics (random forest)</a:t>
            </a:r>
            <a:endParaRPr lang="en-CH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5058A92-4CCF-FF16-CE5A-DEA26DD77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2131" y="927628"/>
            <a:ext cx="8963642" cy="500274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 Mean Absolute Percentage Error (MAPE):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b="1" dirty="0"/>
              <a:t> </a:t>
            </a:r>
            <a:r>
              <a:rPr lang="en-GB" sz="1800" dirty="0"/>
              <a:t> Expresses prediction errors as a percentage of actual values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Prediction Error Variance (Uncertainty):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 Identify regions where predictions are less certain by comparing variance in predictions across trees in the forest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Out-of-Bag (OOB) Error: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dirty="0"/>
              <a:t> Cross-validation-like estimate of prediction error computed during model training (out of bootstrap sample)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800" b="1" dirty="0"/>
              <a:t>Cross-Validation Metrics: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1800" b="1" dirty="0"/>
              <a:t> </a:t>
            </a:r>
            <a:r>
              <a:rPr lang="en-GB" sz="1800" dirty="0"/>
              <a:t>k-fold cross-validation to estimate performance metrics like RMSE, MSE, or </a:t>
            </a:r>
            <a:r>
              <a:rPr lang="en-GB" sz="18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GB" sz="1800" kern="100" baseline="30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2 </a:t>
            </a:r>
            <a:r>
              <a:rPr lang="en-GB" sz="1800" dirty="0"/>
              <a:t>on unseen data (model generalization estimate)</a:t>
            </a:r>
            <a:endParaRPr lang="en-GB" sz="1800" b="1" dirty="0"/>
          </a:p>
        </p:txBody>
      </p:sp>
    </p:spTree>
    <p:extLst>
      <p:ext uri="{BB962C8B-B14F-4D97-AF65-F5344CB8AC3E}">
        <p14:creationId xmlns:p14="http://schemas.microsoft.com/office/powerpoint/2010/main" val="1296619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614" y="5502"/>
            <a:ext cx="8803387" cy="6852498"/>
          </a:xfrm>
          <a:prstGeom prst="rect">
            <a:avLst/>
          </a:prstGeom>
        </p:spPr>
      </p:pic>
      <p:sp>
        <p:nvSpPr>
          <p:cNvPr id="553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707272" y="2472553"/>
            <a:ext cx="5221723" cy="2067910"/>
          </a:xfrm>
        </p:spPr>
        <p:txBody>
          <a:bodyPr/>
          <a:lstStyle/>
          <a:p>
            <a:pPr marL="0" indent="0" algn="ctr">
              <a:buNone/>
            </a:pPr>
            <a:r>
              <a:rPr lang="de-CH" sz="2400" b="1" dirty="0" err="1"/>
              <a:t>Thank</a:t>
            </a:r>
            <a:r>
              <a:rPr lang="de-CH" sz="2400" b="1" dirty="0"/>
              <a:t> </a:t>
            </a:r>
            <a:r>
              <a:rPr lang="de-CH" sz="2400" b="1" dirty="0" err="1"/>
              <a:t>you</a:t>
            </a:r>
            <a:r>
              <a:rPr lang="de-CH" sz="2400" b="1" dirty="0"/>
              <a:t> </a:t>
            </a:r>
            <a:r>
              <a:rPr lang="de-CH" sz="2400" b="1" dirty="0" err="1"/>
              <a:t>for</a:t>
            </a:r>
            <a:r>
              <a:rPr lang="de-CH" sz="2400" b="1" dirty="0"/>
              <a:t> </a:t>
            </a:r>
            <a:r>
              <a:rPr lang="de-CH" sz="2400" b="1" dirty="0" err="1"/>
              <a:t>your</a:t>
            </a:r>
            <a:r>
              <a:rPr lang="de-CH" sz="2400" b="1" dirty="0"/>
              <a:t> </a:t>
            </a:r>
            <a:r>
              <a:rPr lang="de-CH" sz="2400" b="1" dirty="0" err="1"/>
              <a:t>attention</a:t>
            </a:r>
            <a:endParaRPr lang="de-CH" sz="2400" b="1" dirty="0"/>
          </a:p>
          <a:p>
            <a:pPr marL="0" indent="0" algn="ctr">
              <a:buNone/>
            </a:pPr>
            <a:r>
              <a:rPr lang="de-CH" sz="1600" b="1" dirty="0"/>
              <a:t>Nicolas Vuille-</a:t>
            </a:r>
            <a:r>
              <a:rPr lang="de-CH" sz="1600" b="1" dirty="0" err="1"/>
              <a:t>dit</a:t>
            </a:r>
            <a:r>
              <a:rPr lang="de-CH" sz="1600" b="1" dirty="0"/>
              <a:t>-Bille</a:t>
            </a:r>
            <a:br>
              <a:rPr lang="de-CH" sz="1600" b="1" dirty="0"/>
            </a:br>
            <a:r>
              <a:rPr lang="de-CH" sz="1050" b="1" dirty="0"/>
              <a:t>nicolas.vuille-dit-bille@agroscope.admin.ch</a:t>
            </a:r>
          </a:p>
          <a:p>
            <a:pPr marL="0" indent="0" algn="ctr">
              <a:buNone/>
            </a:pPr>
            <a:endParaRPr lang="de-CH" sz="1600" b="1" dirty="0">
              <a:solidFill>
                <a:srgbClr val="A01E32"/>
              </a:solidFill>
            </a:endParaRPr>
          </a:p>
          <a:p>
            <a:pPr marL="0" indent="0" algn="ctr">
              <a:lnSpc>
                <a:spcPts val="1900"/>
              </a:lnSpc>
              <a:buNone/>
            </a:pPr>
            <a:r>
              <a:rPr lang="de-CH" sz="1600" b="1" dirty="0">
                <a:solidFill>
                  <a:srgbClr val="A01E32"/>
                </a:solidFill>
              </a:rPr>
              <a:t>Agroscope</a:t>
            </a:r>
            <a:r>
              <a:rPr lang="de-CH" sz="1600" b="1" dirty="0">
                <a:solidFill>
                  <a:srgbClr val="C00000"/>
                </a:solidFill>
              </a:rPr>
              <a:t> </a:t>
            </a:r>
            <a:r>
              <a:rPr lang="de-CH" sz="1600" dirty="0" err="1">
                <a:solidFill>
                  <a:schemeClr val="bg1">
                    <a:lumMod val="50000"/>
                  </a:schemeClr>
                </a:solidFill>
              </a:rPr>
              <a:t>good</a:t>
            </a:r>
            <a:r>
              <a:rPr lang="de-CH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bg1">
                    <a:lumMod val="50000"/>
                  </a:schemeClr>
                </a:solidFill>
              </a:rPr>
              <a:t>food</a:t>
            </a:r>
            <a:r>
              <a:rPr lang="de-CH" sz="16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de-CH" sz="1600" dirty="0" err="1">
                <a:solidFill>
                  <a:schemeClr val="bg1">
                    <a:lumMod val="50000"/>
                  </a:schemeClr>
                </a:solidFill>
              </a:rPr>
              <a:t>healthy</a:t>
            </a:r>
            <a:r>
              <a:rPr lang="de-CH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CH" sz="1600" dirty="0" err="1">
                <a:solidFill>
                  <a:schemeClr val="bg1">
                    <a:lumMod val="50000"/>
                  </a:schemeClr>
                </a:solidFill>
              </a:rPr>
              <a:t>environment</a:t>
            </a:r>
            <a:endParaRPr lang="de-CH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lnSpc>
                <a:spcPts val="1900"/>
              </a:lnSpc>
              <a:buNone/>
            </a:pPr>
            <a:r>
              <a:rPr lang="de-CH" sz="1600" dirty="0">
                <a:solidFill>
                  <a:schemeClr val="bg1">
                    <a:lumMod val="50000"/>
                  </a:schemeClr>
                </a:solidFill>
              </a:rPr>
              <a:t>www.agroscope.admin.ch</a:t>
            </a:r>
            <a:br>
              <a:rPr lang="de-CH" sz="1600" b="1" dirty="0">
                <a:solidFill>
                  <a:srgbClr val="C00000"/>
                </a:solidFill>
              </a:rPr>
            </a:br>
            <a:endParaRPr lang="de-CH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565154"/>
      </p:ext>
    </p:extLst>
  </p:cSld>
  <p:clrMapOvr>
    <a:masterClrMapping/>
  </p:clrMapOvr>
</p:sld>
</file>

<file path=ppt/theme/theme1.xml><?xml version="1.0" encoding="utf-8"?>
<a:theme xmlns:a="http://schemas.openxmlformats.org/drawingml/2006/main" name="Agroscope_PowerPoint-Präsentation_2013_d">
  <a:themeElements>
    <a:clrScheme name="ART_PPT-Vorlage_deutsch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RT_PPT-Vorlage_deuts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ART_PPT-Vorlage_deutsch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PPT-Vorlage_deutsch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PPT-Vorlage_deutsch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PPT-Vorlage_deutsch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PPT-Vorlage_deutsch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PPT-Vorlage_deutsch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PPT-Vorlage_deutsch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PPT-Vorlage_deutsch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PPT-Vorlage_deutsch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PPT-Vorlage_deutsch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PPT-Vorlage_deutsch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PPT-Vorlage_deutsch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aesentation-englisch" id="{20F4A5E0-F53D-46D5-85EF-939955188972}" vid="{93661A20-261B-47A4-BEAB-E247E643105C}"/>
    </a:ext>
  </a:ext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EN Agroscope wide</Template>
  <TotalTime>0</TotalTime>
  <Words>676</Words>
  <Application>Microsoft Office PowerPoint</Application>
  <PresentationFormat>Widescreen</PresentationFormat>
  <Paragraphs>101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</vt:lpstr>
      <vt:lpstr>Agroscope_PowerPoint-Präsentation_2013_d</vt:lpstr>
      <vt:lpstr>PowerPoint Presentation</vt:lpstr>
      <vt:lpstr>SMART objectives</vt:lpstr>
      <vt:lpstr>Planned data</vt:lpstr>
      <vt:lpstr>Data quality</vt:lpstr>
      <vt:lpstr>Methods</vt:lpstr>
      <vt:lpstr>Performance metrics (PLS)</vt:lpstr>
      <vt:lpstr>Other performance metrics (random forest)</vt:lpstr>
      <vt:lpstr>PowerPoint Presentation</vt:lpstr>
    </vt:vector>
  </TitlesOfParts>
  <Company>Bundesverwaltung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Juan Herrera</dc:creator>
  <cp:keywords>Power Point, docId:B9BDBD0B1722874FFB80E27D1163C53D</cp:keywords>
  <cp:lastModifiedBy>Nicolas Vuille-dit-Bille</cp:lastModifiedBy>
  <cp:revision>295</cp:revision>
  <cp:lastPrinted>2003-11-14T16:51:38Z</cp:lastPrinted>
  <dcterms:created xsi:type="dcterms:W3CDTF">2022-10-10T10:17:47Z</dcterms:created>
  <dcterms:modified xsi:type="dcterms:W3CDTF">2024-12-13T09:06:09Z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Utilisation">
    <vt:lpwstr/>
  </property>
  <property fmtid="{D5CDD505-2E9C-101B-9397-08002B2CF9AE}" pid="3" name="Date de mise en application">
    <vt:lpwstr>2007-07-17T00:00:00Z</vt:lpwstr>
  </property>
  <property fmtid="{D5CDD505-2E9C-101B-9397-08002B2CF9AE}" pid="4" name="ContentType">
    <vt:lpwstr>Document</vt:lpwstr>
  </property>
  <property fmtid="{D5CDD505-2E9C-101B-9397-08002B2CF9AE}" pid="5" name="Langue">
    <vt:lpwstr>I</vt:lpwstr>
  </property>
  <property fmtid="{D5CDD505-2E9C-101B-9397-08002B2CF9AE}" pid="6" name="Resp./Verantw.">
    <vt:lpwstr>Resp. processus / Prozess Verantw.</vt:lpwstr>
  </property>
  <property fmtid="{D5CDD505-2E9C-101B-9397-08002B2CF9AE}" pid="7" name="Process">
    <vt:lpwstr>Administration</vt:lpwstr>
  </property>
  <property fmtid="{D5CDD505-2E9C-101B-9397-08002B2CF9AE}" pid="8" name="Category">
    <vt:lpwstr>Form</vt:lpwstr>
  </property>
  <property fmtid="{D5CDD505-2E9C-101B-9397-08002B2CF9AE}" pid="9" name="Item Language">
    <vt:lpwstr>German</vt:lpwstr>
  </property>
  <property fmtid="{D5CDD505-2E9C-101B-9397-08002B2CF9AE}" pid="10" name="English Version">
    <vt:lpwstr>13</vt:lpwstr>
  </property>
  <property fmtid="{D5CDD505-2E9C-101B-9397-08002B2CF9AE}" pid="11" name="Italian Version">
    <vt:lpwstr>12</vt:lpwstr>
  </property>
  <property fmtid="{D5CDD505-2E9C-101B-9397-08002B2CF9AE}" pid="12" name="French Version">
    <vt:lpwstr>10</vt:lpwstr>
  </property>
  <property fmtid="{D5CDD505-2E9C-101B-9397-08002B2CF9AE}" pid="13" name="German Version">
    <vt:lpwstr>11</vt:lpwstr>
  </property>
  <property fmtid="{D5CDD505-2E9C-101B-9397-08002B2CF9AE}" pid="14" name="display_urn:schemas-microsoft-com:office:office#In_x0020_charge">
    <vt:lpwstr>Rusterholz Peter ACW</vt:lpwstr>
  </property>
  <property fmtid="{D5CDD505-2E9C-101B-9397-08002B2CF9AE}" pid="15" name="In charge">
    <vt:lpwstr>102</vt:lpwstr>
  </property>
</Properties>
</file>

<file path=docProps/thumbnail.jpeg>
</file>